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0"/>
  </p:notesMasterIdLst>
  <p:sldIdLst>
    <p:sldId id="257" r:id="rId5"/>
    <p:sldId id="371" r:id="rId6"/>
    <p:sldId id="372" r:id="rId7"/>
    <p:sldId id="362" r:id="rId8"/>
    <p:sldId id="373" r:id="rId9"/>
    <p:sldId id="374" r:id="rId10"/>
    <p:sldId id="375" r:id="rId11"/>
    <p:sldId id="364" r:id="rId12"/>
    <p:sldId id="370" r:id="rId13"/>
    <p:sldId id="377" r:id="rId14"/>
    <p:sldId id="379" r:id="rId15"/>
    <p:sldId id="378" r:id="rId16"/>
    <p:sldId id="380" r:id="rId17"/>
    <p:sldId id="381" r:id="rId18"/>
    <p:sldId id="382" r:id="rId19"/>
    <p:sldId id="383" r:id="rId20"/>
    <p:sldId id="342" r:id="rId21"/>
    <p:sldId id="386" r:id="rId22"/>
    <p:sldId id="387" r:id="rId23"/>
    <p:sldId id="269" r:id="rId24"/>
    <p:sldId id="369" r:id="rId25"/>
    <p:sldId id="354" r:id="rId26"/>
    <p:sldId id="384" r:id="rId27"/>
    <p:sldId id="385" r:id="rId28"/>
    <p:sldId id="3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08" autoAdjust="0"/>
  </p:normalViewPr>
  <p:slideViewPr>
    <p:cSldViewPr snapToGrid="0">
      <p:cViewPr>
        <p:scale>
          <a:sx n="50" d="100"/>
          <a:sy n="50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DAC42-5857-4387-BCD8-A8E55288D68D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B32E-002E-417C-8B3D-8B49E7E4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8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DB32E-002E-417C-8B3D-8B49E7E4CB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Fixed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Felipe Buchbinder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9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9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DFAEC971-3D49-4FE0-BBAD-647650575E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57214-14C3-4570-85F7-0E762E4A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10" y="2647795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 the fixed effect model, we eliminate </a:t>
            </a:r>
            <a:r>
              <a:rPr lang="en-US" sz="4000" dirty="0">
                <a:solidFill>
                  <a:srgbClr val="FFFF00"/>
                </a:solidFill>
              </a:rPr>
              <a:t>fixed</a:t>
            </a:r>
            <a:r>
              <a:rPr lang="en-US" sz="4000" dirty="0">
                <a:solidFill>
                  <a:schemeClr val="bg1"/>
                </a:solidFill>
              </a:rPr>
              <a:t> unobserved heterogeneities by focusing on how things </a:t>
            </a:r>
            <a:r>
              <a:rPr lang="en-US" sz="4000" dirty="0">
                <a:solidFill>
                  <a:srgbClr val="FFFF00"/>
                </a:solidFill>
              </a:rPr>
              <a:t>deviate</a:t>
            </a:r>
            <a:r>
              <a:rPr lang="en-US" sz="4000" dirty="0">
                <a:solidFill>
                  <a:schemeClr val="bg1"/>
                </a:solidFill>
              </a:rPr>
              <a:t> from </a:t>
            </a:r>
            <a:r>
              <a:rPr lang="en-US" sz="4000" dirty="0">
                <a:solidFill>
                  <a:srgbClr val="FFFF00"/>
                </a:solidFill>
              </a:rPr>
              <a:t>historical average</a:t>
            </a:r>
            <a:r>
              <a:rPr lang="en-US" sz="4000" dirty="0">
                <a:solidFill>
                  <a:schemeClr val="bg1"/>
                </a:solidFill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55697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9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9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DFAEC971-3D49-4FE0-BBAD-647650575E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/>
          <a:stretch/>
        </p:blipFill>
        <p:spPr bwMode="auto">
          <a:xfrm>
            <a:off x="20" y="127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457214-14C3-4570-85F7-0E762E4A58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00610" y="2647795"/>
                <a:ext cx="7985759" cy="868823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Fixed effects regresses </a:t>
                </a:r>
                <a:br>
                  <a:rPr lang="en-US" sz="4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 </a:t>
                </a:r>
                <a:br>
                  <a:rPr lang="en-US" sz="4000" dirty="0">
                    <a:solidFill>
                      <a:schemeClr val="bg1"/>
                    </a:solidFill>
                  </a:rPr>
                </a:br>
                <a:r>
                  <a:rPr lang="en-US" sz="4000" dirty="0">
                    <a:solidFill>
                      <a:schemeClr val="bg1"/>
                    </a:solidFill>
                  </a:rPr>
                  <a:t>on </a:t>
                </a:r>
                <a:br>
                  <a:rPr lang="en-US" sz="4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457214-14C3-4570-85F7-0E762E4A5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00610" y="2647795"/>
                <a:ext cx="7985759" cy="868823"/>
              </a:xfrm>
              <a:blipFill>
                <a:blip r:embed="rId3"/>
                <a:stretch>
                  <a:fillRect t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54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7BFC8186-52A5-4A1A-8CC6-C6DAC5D900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133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D321F-8304-4572-8CC3-B3A0CA40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8974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7BFC8186-52A5-4A1A-8CC6-C6DAC5D900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133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D321F-8304-4572-8CC3-B3A0CA40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Do you understand how FE is different than FD?</a:t>
            </a:r>
          </a:p>
        </p:txBody>
      </p:sp>
    </p:spTree>
    <p:extLst>
      <p:ext uri="{BB962C8B-B14F-4D97-AF65-F5344CB8AC3E}">
        <p14:creationId xmlns:p14="http://schemas.microsoft.com/office/powerpoint/2010/main" val="127646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90AC1-B749-4F3B-B70B-CBDFCCFF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Within transformation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FA9DCFB-0BC3-4B18-9236-64C81FCDD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3" y="2536031"/>
                <a:ext cx="3379787" cy="3671936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</a:rPr>
                  <a:t>Transforming a variable by subtracting its historical 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within</m:t>
                        </m:r>
                        <m: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transformation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within</m:t>
                        </m:r>
                        <m: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transformation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within</m:t>
                        </m:r>
                        <m: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transformation</m:t>
                        </m:r>
                      </m:e>
                    </m:groupChr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FA9DCFB-0BC3-4B18-9236-64C81FCDD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3" y="2536031"/>
                <a:ext cx="3379787" cy="3671936"/>
              </a:xfrm>
              <a:blipFill>
                <a:blip r:embed="rId2"/>
                <a:stretch>
                  <a:fillRect l="-541" t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072247BA-3928-4780-8AF3-856489A13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4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35FA1-C018-4D65-AE4D-3720B383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Reduced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21F0-4619-4A92-A690-8AF74A609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</a:rPr>
                  <a:t>The equation relating within-transformed variables</a:t>
                </a:r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̈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it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21F0-4619-4A92-A690-8AF74A609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  <a:blipFill>
                <a:blip r:embed="rId2"/>
                <a:stretch>
                  <a:fillRect l="-585" t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D62098-BD70-483E-87D9-57EF0A1F7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6" r="6796"/>
          <a:stretch/>
        </p:blipFill>
        <p:spPr>
          <a:xfrm flipH="1"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9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35FA1-C018-4D65-AE4D-3720B383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Reduced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21F0-4619-4A92-A690-8AF74A609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</a:rPr>
                  <a:t>The equation relating within-transformed variables</a:t>
                </a:r>
              </a:p>
              <a:p>
                <a:pPr marL="0" indent="0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̈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it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FFFF"/>
                  </a:solidFill>
                </a:endParaRPr>
              </a:p>
              <a:p>
                <a:r>
                  <a:rPr lang="en-US" dirty="0">
                    <a:solidFill>
                      <a:srgbClr val="FFFFFF"/>
                    </a:solidFill>
                  </a:rPr>
                  <a:t>Note that it doesn’t have an intercept. Why?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21F0-4619-4A92-A690-8AF74A609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  <a:blipFill>
                <a:blip r:embed="rId2"/>
                <a:stretch>
                  <a:fillRect l="-585" t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D62098-BD70-483E-87D9-57EF0A1F7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6" r="6796"/>
          <a:stretch/>
        </p:blipFill>
        <p:spPr>
          <a:xfrm flipH="1"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7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2E7D2-3E21-4FDF-8600-E67FB7A9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Fixed effects model works just like OLS regression</a:t>
            </a:r>
            <a:br>
              <a:rPr lang="en-US" dirty="0"/>
            </a:br>
            <a:r>
              <a:rPr lang="en-US" sz="2000" dirty="0"/>
              <a:t>but with within-transformed variables, rather than actual variables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30228-99C6-4346-BA4A-3C3BE8E80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7803C2-A356-4DD8-8CAE-9FC30315F4A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7803C2-A356-4DD8-8CAE-9FC30315F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1532B9-8B06-4621-883F-FFE77237D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Fixed Effects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FECA3F3-8474-476B-A4EC-5CC846CC2A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̈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acc>
                              <m:accPr>
                                <m:chr m:val="̈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r>
                      <a:rPr lang="en-US" b="1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FECA3F3-8474-476B-A4EC-5CC846CC2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78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A0AE99-1AA2-425A-A038-833B6496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40766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How are the residuals of the reduced equation related to the residuals of the original equation?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F6C92-1700-4A66-A1B3-DE5633B9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9" b="450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A0AE99-1AA2-425A-A038-833B6496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43560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How should the serial correlation of the residuals in the original equation be so that Fixed effects work well?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F6C92-1700-4A66-A1B3-DE5633B9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9" b="450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490F7F-344C-4F26-9BE2-02C11F2D08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D1067-5CC5-4F24-A9AC-CD241EA0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1" y="4727172"/>
            <a:ext cx="9207500" cy="19530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Welcome back!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Today we’ll talk about fixed effects.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Enjoy!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60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77813-BD20-4CBD-BD64-17E8D669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Is investment determined by company value?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 The Grunfeld dataset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3454F3A-1667-4F7B-8B82-8C906160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#Pooled 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pooled &lt;- </a:t>
            </a:r>
            <a:r>
              <a:rPr lang="en-US" dirty="0" err="1">
                <a:solidFill>
                  <a:srgbClr val="FFFFFF"/>
                </a:solidFill>
              </a:rPr>
              <a:t>plm</a:t>
            </a:r>
            <a:r>
              <a:rPr lang="en-US" dirty="0">
                <a:solidFill>
                  <a:srgbClr val="FFFFFF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FF"/>
                </a:solidFill>
              </a:rPr>
              <a:t> “</a:t>
            </a:r>
            <a:r>
              <a:rPr lang="en-US" dirty="0">
                <a:solidFill>
                  <a:srgbClr val="FFFFFF"/>
                </a:solidFill>
              </a:rPr>
              <a:t>year”), data=Grunfeld, model='pooling’)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#Fixed Effects model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fe</a:t>
            </a:r>
            <a:r>
              <a:rPr lang="en-US" dirty="0">
                <a:solidFill>
                  <a:srgbClr val="FFFFFF"/>
                </a:solidFill>
              </a:rPr>
              <a:t> &lt;- </a:t>
            </a:r>
            <a:r>
              <a:rPr lang="en-US" dirty="0" err="1">
                <a:solidFill>
                  <a:srgbClr val="FFFFFF"/>
                </a:solidFill>
              </a:rPr>
              <a:t>plm</a:t>
            </a:r>
            <a:r>
              <a:rPr lang="en-US" dirty="0">
                <a:solidFill>
                  <a:srgbClr val="FFFFFF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FF"/>
                </a:solidFill>
              </a:rPr>
              <a:t> “</a:t>
            </a:r>
            <a:r>
              <a:rPr lang="en-US" dirty="0">
                <a:solidFill>
                  <a:srgbClr val="FFFFFF"/>
                </a:solidFill>
              </a:rPr>
              <a:t>year”), data=Grunfeld, </a:t>
            </a:r>
            <a:r>
              <a:rPr lang="en-US" dirty="0">
                <a:solidFill>
                  <a:srgbClr val="FFFF00"/>
                </a:solidFill>
              </a:rPr>
              <a:t>model=“within”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B8564-EB34-43C1-98DD-268D9B30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934442"/>
            <a:ext cx="6831503" cy="2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FC9A-EBF2-4A2A-9326-8A174D6F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though fixed effects vanish,</a:t>
            </a:r>
            <a:br>
              <a:rPr lang="en-US" dirty="0"/>
            </a:br>
            <a:r>
              <a:rPr lang="en-US" dirty="0"/>
              <a:t>we can still estimate them</a:t>
            </a:r>
            <a:br>
              <a:rPr lang="en-US" dirty="0"/>
            </a:br>
            <a:r>
              <a:rPr lang="en-US" sz="2200" dirty="0">
                <a:solidFill>
                  <a:schemeClr val="accent2"/>
                </a:solidFill>
              </a:rPr>
              <a:t>We’ll have to use the historical average equation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5D57D-1DDC-45AC-AFFB-F915BF557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Historical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Historical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b="0" i="1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Historical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Historical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5D57D-1DDC-45AC-AFFB-F915BF557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7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7C555-339E-4092-B38E-BE46A1B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Key takeaways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B8E293-4E48-4AC9-AE30-1ABFA2E70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4" y="1896532"/>
                <a:ext cx="6309003" cy="4504267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Fixed Effects Models are a way to eliminate the 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in panel data regression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In Fixed Effects models, rather than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explain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we use deviations from historical averages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explain deviations from historical averages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In other words, 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Fixed effects models work well when the idiosyncratic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follow the assumptions of normality, homoskedasticity and no serial correlation that are required by classical OLS regression.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B8E293-4E48-4AC9-AE30-1ABFA2E70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4" y="1896532"/>
                <a:ext cx="6309003" cy="4504267"/>
              </a:xfrm>
              <a:blipFill>
                <a:blip r:embed="rId2"/>
                <a:stretch>
                  <a:fillRect l="-386" r="-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523811D-9131-4D38-A100-DE229574A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3" r="663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490F7F-344C-4F26-9BE2-02C11F2D08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D1067-5CC5-4F24-A9AC-CD241EA0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1" y="4727172"/>
            <a:ext cx="9207500" cy="19530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Did you like Batman’s explanation of the fixed effects model?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617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490F7F-344C-4F26-9BE2-02C11F2D08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D1067-5CC5-4F24-A9AC-CD241EA0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1" y="4727172"/>
            <a:ext cx="9207500" cy="19530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I once met batman in person.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We made a video: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62D3289-8C1A-4525-BCF6-1BB1479E4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110" y="643467"/>
            <a:ext cx="1039377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5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98A0B-9654-4FD2-8A89-C300C828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 fontScale="90000"/>
          </a:bodyPr>
          <a:lstStyle/>
          <a:p>
            <a:r>
              <a:rPr lang="pt-BR" dirty="0"/>
              <a:t>Is unemployment related to crime rate</a:t>
            </a:r>
            <a:r>
              <a:rPr lang="en-US" dirty="0"/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4B34E-F4AB-46E6-B962-4562BB812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906" y="2340864"/>
                <a:ext cx="5397194" cy="7198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4B34E-F4AB-46E6-B962-4562BB812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906" y="2340864"/>
                <a:ext cx="5397194" cy="7198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F87501-8B47-4DB8-A752-AE63ABD4B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8" r="2" b="9597"/>
          <a:stretch/>
        </p:blipFill>
        <p:spPr>
          <a:xfrm>
            <a:off x="5929322" y="702156"/>
            <a:ext cx="6236752" cy="56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EA753B-2F4D-4D04-AFFF-185C2019E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unemployment related to crime rate?</a:t>
                </a:r>
                <a:br>
                  <a:rPr lang="en-US" dirty="0"/>
                </a:br>
                <a:r>
                  <a:rPr lang="en-US" sz="2000" dirty="0">
                    <a:solidFill>
                      <a:schemeClr val="accent2"/>
                    </a:solidFill>
                  </a:rPr>
                  <a:t>First difference models  compare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EA753B-2F4D-4D04-AFFF-185C2019E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5077AB-E094-4CAC-BCEF-953727F64E6F}"/>
              </a:ext>
            </a:extLst>
          </p:cNvPr>
          <p:cNvCxnSpPr/>
          <p:nvPr/>
        </p:nvCxnSpPr>
        <p:spPr>
          <a:xfrm>
            <a:off x="1841500" y="3810000"/>
            <a:ext cx="8432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18B18-C0CA-431B-B9C8-AFDD5F80A72D}"/>
              </a:ext>
            </a:extLst>
          </p:cNvPr>
          <p:cNvCxnSpPr/>
          <p:nvPr/>
        </p:nvCxnSpPr>
        <p:spPr>
          <a:xfrm flipH="1">
            <a:off x="8013700" y="29464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02F950-10E2-47C4-A715-B6AACD9967B3}"/>
              </a:ext>
            </a:extLst>
          </p:cNvPr>
          <p:cNvCxnSpPr/>
          <p:nvPr/>
        </p:nvCxnSpPr>
        <p:spPr>
          <a:xfrm flipH="1">
            <a:off x="8610600" y="33147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/>
              <p:nvPr/>
            </p:nvSpPr>
            <p:spPr>
              <a:xfrm>
                <a:off x="1917700" y="3890657"/>
                <a:ext cx="8356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rime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3890657"/>
                <a:ext cx="8356600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See the source image">
            <a:extLst>
              <a:ext uri="{FF2B5EF4-FFF2-40B4-BE49-F238E27FC236}">
                <a16:creationId xmlns:a16="http://schemas.microsoft.com/office/drawing/2014/main" id="{B761D4E5-5DAE-4C92-B85E-23AC11DF9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 bwMode="auto">
          <a:xfrm>
            <a:off x="581192" y="4612602"/>
            <a:ext cx="3887931" cy="218696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9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71294-C247-450A-BB34-6E68648C9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6A0BA4-6A63-41D3-B0FA-43799ABC4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74B8-46F3-47D4-9193-325F2DAB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9398"/>
            <a:ext cx="6823988" cy="3453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What if the errors are serially independent, in which case a first difference won’t work?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3313D8-D259-4D89-9CE5-14884FB4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B11608-EC38-4377-82FB-014319F78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7" r="18732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9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80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1D63FAF-48EE-44A8-856B-D29423BDB6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2" b="561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32B20-2A6A-4051-AE91-14BC25FB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Let’s try a different approach…</a:t>
            </a:r>
          </a:p>
        </p:txBody>
      </p:sp>
    </p:spTree>
    <p:extLst>
      <p:ext uri="{BB962C8B-B14F-4D97-AF65-F5344CB8AC3E}">
        <p14:creationId xmlns:p14="http://schemas.microsoft.com/office/powerpoint/2010/main" val="374043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9CC5-5E7D-4A2D-A68F-FA2DDEC2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939445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compare each city’s crime rate with the city’s historical (average) crime rate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5BA0C-EC5E-41F4-8843-203B032E8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0" y="2980182"/>
            <a:ext cx="3568661" cy="897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In other words, we can use deviations from historical averages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CFCE4-8731-44FE-A30F-6A46187A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" r="-1" b="6934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4056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compare crime rate with the city’s historical (average) crime rate</a:t>
            </a:r>
            <a:br>
              <a:rPr lang="en-US" dirty="0"/>
            </a:br>
            <a:r>
              <a:rPr lang="en-US" sz="2200" dirty="0">
                <a:solidFill>
                  <a:schemeClr val="accent2"/>
                </a:solidFill>
              </a:rPr>
              <a:t>In other words, we can use deviations from historical averages</a:t>
            </a:r>
            <a:endParaRPr lang="en-US" sz="2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5077AB-E094-4CAC-BCEF-953727F64E6F}"/>
              </a:ext>
            </a:extLst>
          </p:cNvPr>
          <p:cNvCxnSpPr/>
          <p:nvPr/>
        </p:nvCxnSpPr>
        <p:spPr>
          <a:xfrm>
            <a:off x="1841500" y="3810000"/>
            <a:ext cx="8432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18B18-C0CA-431B-B9C8-AFDD5F80A72D}"/>
              </a:ext>
            </a:extLst>
          </p:cNvPr>
          <p:cNvCxnSpPr/>
          <p:nvPr/>
        </p:nvCxnSpPr>
        <p:spPr>
          <a:xfrm flipH="1">
            <a:off x="7670800" y="29464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02F950-10E2-47C4-A715-B6AACD9967B3}"/>
              </a:ext>
            </a:extLst>
          </p:cNvPr>
          <p:cNvCxnSpPr/>
          <p:nvPr/>
        </p:nvCxnSpPr>
        <p:spPr>
          <a:xfrm flipH="1">
            <a:off x="9969500" y="33147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/>
              <p:nvPr/>
            </p:nvSpPr>
            <p:spPr>
              <a:xfrm>
                <a:off x="838200" y="3890657"/>
                <a:ext cx="1051560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Crime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Rate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Crime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Rate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Unemployment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Unemployment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⋅+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0657"/>
                <a:ext cx="1051560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89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 can also compare crime rate with the city’s historical (average) crime rate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 other words, we can use deviations from historical averages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Crime</m:t>
                          </m:r>
                          <m:r>
                            <a:rPr lang="en-US" sz="2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Unemployment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5077AB-E094-4CAC-BCEF-953727F64E6F}"/>
              </a:ext>
            </a:extLst>
          </p:cNvPr>
          <p:cNvCxnSpPr/>
          <p:nvPr/>
        </p:nvCxnSpPr>
        <p:spPr>
          <a:xfrm>
            <a:off x="1841500" y="3810000"/>
            <a:ext cx="8432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18B18-C0CA-431B-B9C8-AFDD5F80A72D}"/>
              </a:ext>
            </a:extLst>
          </p:cNvPr>
          <p:cNvCxnSpPr/>
          <p:nvPr/>
        </p:nvCxnSpPr>
        <p:spPr>
          <a:xfrm flipH="1">
            <a:off x="7670800" y="29464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02F950-10E2-47C4-A715-B6AACD9967B3}"/>
              </a:ext>
            </a:extLst>
          </p:cNvPr>
          <p:cNvCxnSpPr/>
          <p:nvPr/>
        </p:nvCxnSpPr>
        <p:spPr>
          <a:xfrm flipH="1">
            <a:off x="9969500" y="3314700"/>
            <a:ext cx="317500" cy="393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/>
              <p:nvPr/>
            </p:nvSpPr>
            <p:spPr>
              <a:xfrm>
                <a:off x="838200" y="3890657"/>
                <a:ext cx="1051560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Crime</m:t>
                              </m:r>
                              <m:r>
                                <a:rPr lang="en-US" sz="2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Rate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Crime</m:t>
                              </m:r>
                              <m:r>
                                <a:rPr lang="en-US" sz="2400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Rate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Unemployment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4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Unemployment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⋅+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D3429A-F39F-42AA-B2F3-80B6E259C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0657"/>
                <a:ext cx="1051560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7A7988-F6D5-4878-92BB-1E9A7073DFEC}"/>
                  </a:ext>
                </a:extLst>
              </p:cNvPr>
              <p:cNvSpPr txBox="1"/>
              <p:nvPr/>
            </p:nvSpPr>
            <p:spPr>
              <a:xfrm>
                <a:off x="1646206" y="5618616"/>
                <a:ext cx="9707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 this context,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fixed effects</a:t>
                </a:r>
                <a:r>
                  <a:rPr lang="en-US" dirty="0">
                    <a:solidFill>
                      <a:schemeClr val="accent2"/>
                    </a:solidFill>
                  </a:rPr>
                  <a:t> because they does not change through time 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and are thus eliminated by considering all values relative to their historical averages for each entity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7A7988-F6D5-4878-92BB-1E9A7073D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06" y="5618616"/>
                <a:ext cx="9707594" cy="646331"/>
              </a:xfrm>
              <a:prstGeom prst="rect">
                <a:avLst/>
              </a:prstGeom>
              <a:blipFill>
                <a:blip r:embed="rId4"/>
                <a:stretch>
                  <a:fillRect l="-502" t="-5660" r="-3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6E1CF5C-40A1-4D4B-837F-CBFFEAEB746B}"/>
              </a:ext>
            </a:extLst>
          </p:cNvPr>
          <p:cNvSpPr txBox="1">
            <a:spLocks/>
          </p:cNvSpPr>
          <p:nvPr/>
        </p:nvSpPr>
        <p:spPr>
          <a:xfrm rot="20431173">
            <a:off x="581192" y="-94253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Fixed Effects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911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71af3243-3dd4-4a8d-8c0d-dd76da1f02a5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{6B0E4817-7F73-4398-9B07-807EE68E56EC}tf33552983_win32</Template>
  <TotalTime>4301</TotalTime>
  <Words>713</Words>
  <Application>Microsoft Office PowerPoint</Application>
  <PresentationFormat>Widescreen</PresentationFormat>
  <Paragraphs>69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Franklin Gothic Book</vt:lpstr>
      <vt:lpstr>Franklin Gothic Demi</vt:lpstr>
      <vt:lpstr>Gill Sans MT</vt:lpstr>
      <vt:lpstr>Wingdings 2</vt:lpstr>
      <vt:lpstr>DividendVTI</vt:lpstr>
      <vt:lpstr>Fixed effects</vt:lpstr>
      <vt:lpstr>Welcome back! Today we’ll talk about fixed effects. Enjoy!</vt:lpstr>
      <vt:lpstr>Is unemployment related to crime rate?</vt:lpstr>
      <vt:lpstr>Is unemployment related to crime rate? First difference models  compare t with t-1 to eliminate U_i</vt:lpstr>
      <vt:lpstr>What if the errors are serially independent, in which case a first difference won’t work?</vt:lpstr>
      <vt:lpstr>Let’s try a different approach…</vt:lpstr>
      <vt:lpstr>Let’s compare each city’s crime rate with the city’s historical (average) crime rate</vt:lpstr>
      <vt:lpstr>Let’s compare crime rate with the city’s historical (average) crime rate In other words, we can use deviations from historical averages</vt:lpstr>
      <vt:lpstr>We can also compare crime rate with the city’s historical (average) crime rate In other words, we can use deviations from historical averages</vt:lpstr>
      <vt:lpstr>In the fixed effect model, we eliminate fixed unobserved heterogeneities by focusing on how things deviate from historical average values.</vt:lpstr>
      <vt:lpstr>Fixed effects regresses  Y ̈_it≜Y_it-(Y_i ) ̅  on  X ̈_it≜X_it-X ̅_i</vt:lpstr>
      <vt:lpstr>Any questions?</vt:lpstr>
      <vt:lpstr>Do you understand how FE is different than FD?</vt:lpstr>
      <vt:lpstr>Within transformation</vt:lpstr>
      <vt:lpstr>Reduced equation</vt:lpstr>
      <vt:lpstr>Reduced equation</vt:lpstr>
      <vt:lpstr>A Fixed effects model works just like OLS regression but with within-transformed variables, rather than actual variables</vt:lpstr>
      <vt:lpstr>How are the residuals of the reduced equation related to the residuals of the original equation?</vt:lpstr>
      <vt:lpstr>How should the serial correlation of the residuals in the original equation be so that Fixed effects work well?</vt:lpstr>
      <vt:lpstr>Is investment determined by company value?  The Grunfeld dataset</vt:lpstr>
      <vt:lpstr>Even though fixed effects vanish, we can still estimate them We’ll have to use the historical average equation</vt:lpstr>
      <vt:lpstr>Key takeaways</vt:lpstr>
      <vt:lpstr>Did you like Batman’s explanation of the fixed effects model?</vt:lpstr>
      <vt:lpstr>I once met batman in person. We made a video: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proximity-based predictive models</dc:title>
  <dc:creator>Felipe Buchbinder, Ph.D.</dc:creator>
  <cp:lastModifiedBy>Felipe Buchbinder</cp:lastModifiedBy>
  <cp:revision>54</cp:revision>
  <dcterms:created xsi:type="dcterms:W3CDTF">2021-09-03T02:11:03Z</dcterms:created>
  <dcterms:modified xsi:type="dcterms:W3CDTF">2022-05-01T05:00:11Z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